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65" r:id="rId10"/>
    <p:sldId id="270" r:id="rId11"/>
    <p:sldId id="293" r:id="rId12"/>
    <p:sldId id="271" r:id="rId13"/>
    <p:sldId id="272" r:id="rId14"/>
    <p:sldId id="29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73" r:id="rId34"/>
    <p:sldId id="274" r:id="rId35"/>
    <p:sldId id="261" r:id="rId36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enutzer" initials="W" lastIdx="1" clrIdx="0">
    <p:extLst>
      <p:ext uri="{19B8F6BF-5375-455C-9EA6-DF929625EA0E}">
        <p15:presenceInfo xmlns:p15="http://schemas.microsoft.com/office/powerpoint/2012/main" userId="Windows-Benutz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C49C"/>
    <a:srgbClr val="E5F3DF"/>
    <a:srgbClr val="FFFFCC"/>
    <a:srgbClr val="B3DCA0"/>
    <a:srgbClr val="ABCCF7"/>
    <a:srgbClr val="D6E6FB"/>
    <a:srgbClr val="84B2F0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343" autoAdjust="0"/>
  </p:normalViewPr>
  <p:slideViewPr>
    <p:cSldViewPr>
      <p:cViewPr varScale="1">
        <p:scale>
          <a:sx n="60" d="100"/>
          <a:sy n="60" d="100"/>
        </p:scale>
        <p:origin x="68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6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50C03596-6333-4715-9EFB-CF2DD9823A1E}" type="datetime1">
              <a:rPr lang="de-DE"/>
              <a:pPr>
                <a:defRPr/>
              </a:pPr>
              <a:t>18.01.2023</a:t>
            </a:fld>
            <a:endParaRPr lang="de-DE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57"/>
            <a:ext cx="4135740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© s-lab @ Universität Paderborn  - http://s-lab.upb.de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977" y="9428857"/>
            <a:ext cx="1999698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8F0430EF-DEA7-4491-B175-2AFDBDBA38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7414" name="Picture 6" descr="s-lab-logo1-f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2" y="49940"/>
            <a:ext cx="662237" cy="75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94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F40F8D-8959-4126-A84D-9688C4D28AB0}" type="datetime1">
              <a:rPr lang="de-DE"/>
              <a:pPr>
                <a:defRPr/>
              </a:pPr>
              <a:t>18.01.2023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09" y="4715235"/>
            <a:ext cx="4986260" cy="44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Textformatierung des Masters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© s-lab @ </a:t>
            </a:r>
            <a:r>
              <a:rPr lang="en-US" dirty="0" err="1"/>
              <a:t>Universität</a:t>
            </a:r>
            <a:r>
              <a:rPr lang="en-US" dirty="0"/>
              <a:t> Paderborn  - http://s-lab.upb.de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68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F00C315-B110-4DDB-9E19-BBE34752D2A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306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F40F8D-8959-4126-A84D-9688C4D28AB0}" type="datetime1">
              <a:rPr lang="de-DE" smtClean="0"/>
              <a:pPr>
                <a:defRPr/>
              </a:pPr>
              <a:t>18.01.2023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s-lab @ Universität Paderborn  - http://s-lab.upb.de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00C315-B110-4DDB-9E19-BBE34752D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3"/>
          <p:cNvSpPr>
            <a:spLocks noGrp="1" noChangeArrowheads="1"/>
          </p:cNvSpPr>
          <p:nvPr userDrawn="1">
            <p:ph type="ctrTitle"/>
          </p:nvPr>
        </p:nvSpPr>
        <p:spPr>
          <a:xfrm>
            <a:off x="1952164" y="1340768"/>
            <a:ext cx="5572164" cy="1536526"/>
          </a:xfrm>
          <a:prstGeom prst="rect">
            <a:avLst/>
          </a:prstGeo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28" name="Gruppieren 27"/>
          <p:cNvGrpSpPr/>
          <p:nvPr userDrawn="1"/>
        </p:nvGrpSpPr>
        <p:grpSpPr>
          <a:xfrm>
            <a:off x="0" y="142852"/>
            <a:ext cx="9136852" cy="200613"/>
            <a:chOff x="0" y="142852"/>
            <a:chExt cx="9136852" cy="200613"/>
          </a:xfrm>
        </p:grpSpPr>
        <p:sp>
          <p:nvSpPr>
            <p:cNvPr id="21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23"/>
          <p:cNvSpPr>
            <a:spLocks noChangeArrowheads="1"/>
          </p:cNvSpPr>
          <p:nvPr userDrawn="1"/>
        </p:nvSpPr>
        <p:spPr bwMode="auto">
          <a:xfrm rot="10800000">
            <a:off x="1963265" y="3062676"/>
            <a:ext cx="5528498" cy="46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pic>
        <p:nvPicPr>
          <p:cNvPr id="18" name="Picture 2" descr="uni-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62" y="5835672"/>
            <a:ext cx="25209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952164" y="3232800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33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952164" y="363453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643461" y="4884655"/>
            <a:ext cx="4286257" cy="1714512"/>
          </a:xfrm>
          <a:prstGeom prst="rect">
            <a:avLst/>
          </a:prstGeom>
        </p:spPr>
        <p:txBody>
          <a:bodyPr/>
          <a:lstStyle>
            <a:lvl1pPr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sz="20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Logo Kooperationspartner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77069"/>
            <a:ext cx="1691953" cy="64082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57158" y="1285860"/>
            <a:ext cx="8429684" cy="521497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51132"/>
            <a:chOff x="0" y="142852"/>
            <a:chExt cx="9136852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tangle 47"/>
          <p:cNvSpPr>
            <a:spLocks noChangeArrowheads="1"/>
          </p:cNvSpPr>
          <p:nvPr userDrawn="1"/>
        </p:nvSpPr>
        <p:spPr bwMode="auto">
          <a:xfrm flipV="1">
            <a:off x="7131030" y="799495"/>
            <a:ext cx="1041370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34" y="214290"/>
            <a:ext cx="1008112" cy="3818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pic>
        <p:nvPicPr>
          <p:cNvPr id="9" name="Picture 13" descr="s-lab-logo1-f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964381" y="3795789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s-lab – Software Quality Lab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Zukunftsmeile 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Tel.: (05251) 60 5390 / 5391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http://s-lab.upb.de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info@s-lab.upb.de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1634706"/>
            <a:ext cx="2786082" cy="42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-lab-logo1-fh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71472" y="1857364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Vielen Dank für Ihre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Aufmerksamkeit.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64315" y="3573016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SICP – Software Innovation</a:t>
            </a:r>
            <a:r>
              <a:rPr lang="en-US" sz="1600" b="0" baseline="0" dirty="0">
                <a:latin typeface="Arial Black" pitchFamily="34" charset="0"/>
              </a:rPr>
              <a:t> Campus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Fürstenallee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11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www.sicp.de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info@sicp.de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3" cy="51132"/>
            <a:chOff x="-1" y="142852"/>
            <a:chExt cx="9136853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-1" y="142852"/>
              <a:ext cx="1108468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321703" y="1857363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Thank you for your attention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.</a:t>
            </a:r>
          </a:p>
        </p:txBody>
      </p:sp>
      <p:sp>
        <p:nvSpPr>
          <p:cNvPr id="20" name="Rectangle 47"/>
          <p:cNvSpPr>
            <a:spLocks noChangeArrowheads="1"/>
          </p:cNvSpPr>
          <p:nvPr userDrawn="1"/>
        </p:nvSpPr>
        <p:spPr bwMode="auto">
          <a:xfrm flipV="1">
            <a:off x="7135295" y="799495"/>
            <a:ext cx="997741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91272"/>
            <a:ext cx="3689987" cy="2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0" y="6605609"/>
            <a:ext cx="9144000" cy="216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8662" y="6606000"/>
            <a:ext cx="6858048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1090" y="66060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77" r:id="rId4"/>
    <p:sldLayoutId id="2147483680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979712" y="2204864"/>
            <a:ext cx="5964338" cy="1536526"/>
          </a:xfrm>
        </p:spPr>
        <p:txBody>
          <a:bodyPr/>
          <a:lstStyle/>
          <a:p>
            <a:r>
              <a:rPr lang="de-DE" sz="2400" dirty="0" err="1"/>
              <a:t>Current</a:t>
            </a:r>
            <a:r>
              <a:rPr lang="de-DE" sz="2400" dirty="0"/>
              <a:t> Progress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043616" y="3140968"/>
            <a:ext cx="6804235" cy="338554"/>
          </a:xfrm>
        </p:spPr>
        <p:txBody>
          <a:bodyPr/>
          <a:lstStyle/>
          <a:p>
            <a:r>
              <a:rPr lang="de-DE" sz="1600" dirty="0"/>
              <a:t>Ella Vahle, Julian Karch, </a:t>
            </a:r>
            <a:r>
              <a:rPr lang="de-DE" sz="1600" dirty="0" err="1"/>
              <a:t>Parinay</a:t>
            </a:r>
            <a:r>
              <a:rPr lang="de-DE" sz="1600" dirty="0"/>
              <a:t> Singh, </a:t>
            </a:r>
            <a:r>
              <a:rPr lang="de-DE" sz="1600" dirty="0" err="1"/>
              <a:t>Sanket</a:t>
            </a:r>
            <a:r>
              <a:rPr lang="de-DE" sz="1600" dirty="0"/>
              <a:t> More, Mansoor </a:t>
            </a:r>
            <a:r>
              <a:rPr lang="de-DE" sz="1600" dirty="0" err="1"/>
              <a:t>Soomro</a:t>
            </a:r>
            <a:endParaRPr lang="de-DE" sz="16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051720" y="3634533"/>
            <a:ext cx="1467068" cy="400110"/>
          </a:xfrm>
        </p:spPr>
        <p:txBody>
          <a:bodyPr/>
          <a:lstStyle/>
          <a:p>
            <a:r>
              <a:rPr lang="de-DE" dirty="0"/>
              <a:t>18.01.2023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566DC1-8047-22ED-6131-21875BF0F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960176"/>
            <a:ext cx="7632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AACEFB-F936-87E6-72DE-D9A621EE6D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65038"/>
            <a:ext cx="7694295" cy="41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30FCB3-A19F-FBC5-BF41-E01C3BD9B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D492D6-E2DE-2AA8-630C-00115F3AA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2909DF-E045-671A-2516-4E41AD4F2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09600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DD6A4A-84B7-8E4D-E4BB-C1545D881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61394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B27062-22D2-49CA-1E37-22A1A1499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30963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5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Brief </a:t>
            </a:r>
            <a:r>
              <a:rPr lang="de-DE" dirty="0" err="1"/>
              <a:t>Historic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Byzantine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structure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in Istanbul 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Build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532–537 CE 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537-1453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Cathedrale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the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 Ecumenical Patriarchate of Constantinople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1453-1935 Great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Mosque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after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the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Turkish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conquest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Constantinople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1935-2020 Museum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2020-today Great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Mosque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Since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1985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component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UNESCO World Heritage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7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- Architecture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5684EA-4AB6-7E0B-B620-E37A03C0F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2" y="900310"/>
            <a:ext cx="830205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</a:t>
            </a:r>
            <a:r>
              <a:rPr lang="de-DE" dirty="0" err="1"/>
              <a:t>Important</a:t>
            </a:r>
            <a:r>
              <a:rPr lang="de-DE" dirty="0"/>
              <a:t> Parts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Main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part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 Dome &amp; 2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semidomes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  <a:sym typeface="Wingdings" pitchFamily="2" charset="2"/>
            </a:endParaRPr>
          </a:p>
          <a:p>
            <a:pPr lvl="1"/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Carried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on 4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pendentives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Minarets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Mihrab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Minibar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Loge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of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Empress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Sultan‘s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Lodge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Door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Jar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Mosaics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Tombs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C0C2CD-BE2D-5B12-DCBB-B66DBABCD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46" y="980729"/>
            <a:ext cx="3463311" cy="2304256"/>
          </a:xfrm>
          <a:prstGeom prst="rect">
            <a:avLst/>
          </a:prstGeom>
        </p:spPr>
      </p:pic>
      <p:pic>
        <p:nvPicPr>
          <p:cNvPr id="7" name="Grafik 6" descr="Ein Bild, das Himmel, draußen, Gebäude, Moschee enthält.&#10;&#10;Automatisch generierte Beschreibung">
            <a:extLst>
              <a:ext uri="{FF2B5EF4-FFF2-40B4-BE49-F238E27FC236}">
                <a16:creationId xmlns:a16="http://schemas.microsoft.com/office/drawing/2014/main" id="{D4CB345C-AD2E-4ABF-AFEF-B9C8AC7A2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83364"/>
            <a:ext cx="3162113" cy="31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1310370"/>
            <a:ext cx="8429684" cy="5214974"/>
          </a:xfrm>
        </p:spPr>
        <p:txBody>
          <a:bodyPr/>
          <a:lstStyle/>
          <a:p>
            <a:r>
              <a:rPr lang="de-DE" dirty="0"/>
              <a:t>Research Questions</a:t>
            </a:r>
          </a:p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  <a:p>
            <a:r>
              <a:rPr lang="de-DE" dirty="0"/>
              <a:t>Sketches</a:t>
            </a:r>
          </a:p>
          <a:p>
            <a:r>
              <a:rPr lang="de-DE" dirty="0" err="1"/>
              <a:t>Mosque</a:t>
            </a:r>
            <a:r>
              <a:rPr lang="de-DE" dirty="0"/>
              <a:t>–Cathedral </a:t>
            </a:r>
            <a:r>
              <a:rPr lang="de-DE" dirty="0" err="1"/>
              <a:t>of</a:t>
            </a:r>
            <a:r>
              <a:rPr lang="de-DE" dirty="0"/>
              <a:t> Córdoba</a:t>
            </a:r>
          </a:p>
          <a:p>
            <a:r>
              <a:rPr lang="de-DE" dirty="0"/>
              <a:t>Hagia Sophia</a:t>
            </a:r>
          </a:p>
          <a:p>
            <a:r>
              <a:rPr lang="de-DE" dirty="0"/>
              <a:t>Review and 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5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possible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With</a:t>
            </a:r>
            <a:r>
              <a:rPr lang="de-DE" dirty="0"/>
              <a:t> optional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guide</a:t>
            </a:r>
            <a:endParaRPr lang="de-DE" dirty="0"/>
          </a:p>
          <a:p>
            <a:r>
              <a:rPr lang="de-DE" dirty="0"/>
              <a:t>Admission </a:t>
            </a:r>
            <a:r>
              <a:rPr lang="de-DE" dirty="0" err="1"/>
              <a:t>restriction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clothing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prayer</a:t>
            </a:r>
            <a:endParaRPr lang="de-DE" dirty="0"/>
          </a:p>
          <a:p>
            <a:r>
              <a:rPr lang="de-DE" dirty="0" err="1"/>
              <a:t>Tourists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behave</a:t>
            </a:r>
            <a:r>
              <a:rPr lang="de-DE" dirty="0"/>
              <a:t> </a:t>
            </a:r>
            <a:r>
              <a:rPr lang="de-DE" dirty="0" err="1"/>
              <a:t>quietly</a:t>
            </a:r>
            <a:r>
              <a:rPr lang="de-DE" dirty="0"/>
              <a:t> and </a:t>
            </a:r>
            <a:r>
              <a:rPr lang="de-DE" dirty="0" err="1"/>
              <a:t>respectfully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4055-BB85-7446-70CF-B489A85D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289B-FE93-7477-6490-D7D0BB2B29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25FC-AA0E-2920-F4C6-D651F1129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423380"/>
            <a:ext cx="6613409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8339-26B3-7BEB-B40D-D03963C17178}"/>
              </a:ext>
            </a:extLst>
          </p:cNvPr>
          <p:cNvSpPr txBox="1"/>
          <p:nvPr/>
        </p:nvSpPr>
        <p:spPr>
          <a:xfrm>
            <a:off x="2771800" y="5984112"/>
            <a:ext cx="369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Mezquita-Catedral de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10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69-3694-1CA3-A6DC-D40179A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0C3BA-A8CF-2A2A-6FE3-DB5A0D4CD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B960B-5004-97B4-BEE9-E1C2197C4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85875"/>
            <a:ext cx="8429625" cy="5214938"/>
          </a:xfrm>
        </p:spPr>
        <p:txBody>
          <a:bodyPr/>
          <a:lstStyle/>
          <a:p>
            <a:r>
              <a:rPr lang="en-US" dirty="0"/>
              <a:t>(Spanish: </a:t>
            </a:r>
            <a:r>
              <a:rPr lang="en-US" dirty="0" err="1"/>
              <a:t>Mezquita-Catedral</a:t>
            </a:r>
            <a:r>
              <a:rPr lang="en-US" dirty="0"/>
              <a:t> de Córdoba) Roman Catholic Diocese cathedral of Córdoba, dedicated to the Assumption of Mary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Former Islamic mosque, also known as the Great Mosque of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8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DE9-C763-101C-487F-BC320DFE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0129-8645-8CC0-34AD-6E5845C58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58" y="1124744"/>
            <a:ext cx="8429684" cy="5214974"/>
          </a:xfrm>
        </p:spPr>
        <p:txBody>
          <a:bodyPr/>
          <a:lstStyle/>
          <a:p>
            <a:r>
              <a:rPr lang="en-US" dirty="0"/>
              <a:t>First used as a temple to the Roman god, Janus</a:t>
            </a:r>
          </a:p>
          <a:p>
            <a:r>
              <a:rPr lang="en-US" dirty="0"/>
              <a:t>572: converted into a church by invading Visigoths who seized Córdoba</a:t>
            </a:r>
          </a:p>
          <a:p>
            <a:r>
              <a:rPr lang="en-US" dirty="0"/>
              <a:t>785: converted into The Great Mosque, then completely rebuilt on orders of Abd </a:t>
            </a:r>
            <a:r>
              <a:rPr lang="en-US" dirty="0" err="1"/>
              <a:t>ar</a:t>
            </a:r>
            <a:r>
              <a:rPr lang="en-US" dirty="0"/>
              <a:t>-Rahman I</a:t>
            </a:r>
          </a:p>
          <a:p>
            <a:r>
              <a:rPr lang="en-US" dirty="0"/>
              <a:t>1236: converted into a cathedral, Córdoba was captured by the Christian forces of Castile during the Reconquista.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4F06A-F090-8D67-6C3D-DEC3694DA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32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DB8D-E1C6-D405-46B1-C6F7A12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8B1A-B974-024D-C2A7-FED295C6F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mosque structure, an important monument in the history of Islamic architecture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BD17-B769-47D1-E94D-ED6E198BC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7E11-F230-B7A1-5747-342F6640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8" y="2636912"/>
            <a:ext cx="5466184" cy="37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14E8-9671-8E42-7ED8-64486477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EDA5-7CD6-DFA4-232A-AB546D848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5069E-9C3A-4BA1-D656-5B0F92042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9044"/>
            <a:ext cx="4745314" cy="26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21B66-3B24-E325-9191-1B7C8B67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9" t="16773"/>
          <a:stretch/>
        </p:blipFill>
        <p:spPr>
          <a:xfrm>
            <a:off x="5508104" y="2780928"/>
            <a:ext cx="3314457" cy="3573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9DA6B-F108-9F0E-462A-1AEA7D70F331}"/>
              </a:ext>
            </a:extLst>
          </p:cNvPr>
          <p:cNvSpPr txBox="1"/>
          <p:nvPr/>
        </p:nvSpPr>
        <p:spPr>
          <a:xfrm>
            <a:off x="5627004" y="2017249"/>
            <a:ext cx="317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/>
              <a:t>Caliphal entrance on the west side</a:t>
            </a:r>
          </a:p>
        </p:txBody>
      </p:sp>
    </p:spTree>
    <p:extLst>
      <p:ext uri="{BB962C8B-B14F-4D97-AF65-F5344CB8AC3E}">
        <p14:creationId xmlns:p14="http://schemas.microsoft.com/office/powerpoint/2010/main" val="3827082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C427-EDF3-599A-0854-EF25650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4EBD-57BD-3BA1-0150-0A4974578D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DF9A-EB80-DC42-BDAB-78F33DAA4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9" y="1153568"/>
            <a:ext cx="3384376" cy="50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35073-78A4-27E7-C74F-C86EF3CC3DEE}"/>
              </a:ext>
            </a:extLst>
          </p:cNvPr>
          <p:cNvSpPr txBox="1"/>
          <p:nvPr/>
        </p:nvSpPr>
        <p:spPr>
          <a:xfrm>
            <a:off x="357158" y="1168431"/>
            <a:ext cx="407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mihrab or prayer niche, framed by a horseshoe arch decorated with gold and color tesserae.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907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556-ED5D-9137-81C0-A509403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5225-67C5-2A0A-8AA7-A52A87AC20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D507-EA6B-8DC3-814B-0933BA89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6" y="1292821"/>
            <a:ext cx="6180827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A0E10-188C-89B7-4B05-A240E33EC536}"/>
              </a:ext>
            </a:extLst>
          </p:cNvPr>
          <p:cNvSpPr txBox="1"/>
          <p:nvPr/>
        </p:nvSpPr>
        <p:spPr>
          <a:xfrm>
            <a:off x="2841398" y="560098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Dome built above the mihrab</a:t>
            </a:r>
          </a:p>
        </p:txBody>
      </p:sp>
    </p:spTree>
    <p:extLst>
      <p:ext uri="{BB962C8B-B14F-4D97-AF65-F5344CB8AC3E}">
        <p14:creationId xmlns:p14="http://schemas.microsoft.com/office/powerpoint/2010/main" val="268701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8A6-5C5E-A294-46FE-792B735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7D7E6-41B0-6E27-7598-5B99C5CA4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8DCBA-9B1E-0ACC-72C2-41F0720D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8" y="1247225"/>
            <a:ext cx="6545324" cy="436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332FA-5FA2-64C6-E819-F0D4FEB9377C}"/>
              </a:ext>
            </a:extLst>
          </p:cNvPr>
          <p:cNvSpPr txBox="1"/>
          <p:nvPr/>
        </p:nvSpPr>
        <p:spPr>
          <a:xfrm>
            <a:off x="3923425" y="574353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154946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96C-2C21-179C-4270-7416F93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018F-B6F7-5128-D4BE-17D08A272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3D models available for the Mosque–Cathedral of Córdoba: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F91B8-9272-0612-EE41-761E6BE89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DAB37-7497-C80B-4390-1339AFE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2132856"/>
            <a:ext cx="6588224" cy="3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2865191"/>
            <a:ext cx="8429684" cy="1127618"/>
          </a:xfrm>
        </p:spPr>
        <p:txBody>
          <a:bodyPr/>
          <a:lstStyle/>
          <a:p>
            <a:pPr marL="0" indent="0">
              <a:buNone/>
            </a:pPr>
            <a:r>
              <a:rPr lang="de-DE" sz="3200" dirty="0">
                <a:effectLst/>
                <a:latin typeface="Calibri" panose="020F0502020204030204" pitchFamily="34" charset="0"/>
              </a:rPr>
              <a:t>What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are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3200" dirty="0">
                <a:effectLst/>
                <a:latin typeface="Calibri" panose="020F0502020204030204" pitchFamily="34" charset="0"/>
              </a:rPr>
              <a:t> potential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benefits</a:t>
            </a:r>
            <a:r>
              <a:rPr lang="de-DE" sz="3200" dirty="0">
                <a:effectLst/>
                <a:latin typeface="Calibri" panose="020F0502020204030204" pitchFamily="34" charset="0"/>
              </a:rPr>
              <a:t> and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drawbacks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digitizing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sacred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spaces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through</a:t>
            </a:r>
            <a:r>
              <a:rPr lang="de-DE" sz="3200" dirty="0">
                <a:effectLst/>
                <a:latin typeface="Calibri" panose="020F0502020204030204" pitchFamily="34" charset="0"/>
              </a:rPr>
              <a:t> virtual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reality</a:t>
            </a:r>
            <a:r>
              <a:rPr lang="de-DE" sz="3200" dirty="0">
                <a:effectLst/>
                <a:latin typeface="Calibri" panose="020F0502020204030204" pitchFamily="34" charset="0"/>
              </a:rPr>
              <a:t>? </a:t>
            </a:r>
            <a:endParaRPr lang="de-DE" sz="3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461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B37-3082-629F-4B00-155D1D8C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1A-38F3-21C2-CC0D-35D45602AC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BBE8-0404-E503-DE8A-B9BE30711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72816"/>
            <a:ext cx="7884368" cy="3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5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0386-687C-5F46-ED8F-2670E81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2DA7-0971-8869-38B0-22664F292E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2DD6C-619E-DCFE-46E3-19492F4B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" y="1772816"/>
            <a:ext cx="7573737" cy="3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A4C-4553-C259-BD3C-8B8367F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24B5-D7DF-BB04-2716-B857962D7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Most of the 3D models available are of the exterior of the  architecture.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A56C0-52F1-F58A-348C-D2C3FDAF0D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26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– Struggles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/</a:t>
            </a:r>
            <a:r>
              <a:rPr lang="de-DE" dirty="0" err="1"/>
              <a:t>planned</a:t>
            </a:r>
            <a:endParaRPr lang="de-DE" dirty="0"/>
          </a:p>
          <a:p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intensive</a:t>
            </a:r>
          </a:p>
          <a:p>
            <a:pPr lvl="1"/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hasn‘t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and </a:t>
            </a:r>
            <a:r>
              <a:rPr lang="de-DE" dirty="0" err="1"/>
              <a:t>visions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starts</a:t>
            </a:r>
            <a:endParaRPr lang="de-DE" dirty="0"/>
          </a:p>
          <a:p>
            <a:r>
              <a:rPr lang="de-DE" b="1" dirty="0" err="1"/>
              <a:t>Unaccustomed</a:t>
            </a:r>
            <a:r>
              <a:rPr lang="de-DE" b="1" dirty="0"/>
              <a:t> to </a:t>
            </a:r>
            <a:r>
              <a:rPr lang="de-DE" b="1" dirty="0" err="1"/>
              <a:t>level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selforganization</a:t>
            </a:r>
            <a:r>
              <a:rPr lang="de-DE" b="1" dirty="0"/>
              <a:t>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  <a:p>
            <a:r>
              <a:rPr lang="de-DE" dirty="0" err="1"/>
              <a:t>Decide</a:t>
            </a:r>
            <a:r>
              <a:rPr lang="de-DE" dirty="0"/>
              <a:t> on </a:t>
            </a:r>
            <a:r>
              <a:rPr lang="de-DE" dirty="0" err="1"/>
              <a:t>spaces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/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Refine</a:t>
            </a:r>
            <a:r>
              <a:rPr lang="de-DE" dirty="0"/>
              <a:t> and plan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Start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with</a:t>
            </a:r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implementation</a:t>
            </a:r>
            <a:endParaRPr lang="de-DE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1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43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VR </a:t>
            </a:r>
            <a:r>
              <a:rPr lang="de-DE" b="1" dirty="0" err="1"/>
              <a:t>environment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way</a:t>
            </a:r>
            <a:r>
              <a:rPr lang="de-DE" b="1" dirty="0"/>
              <a:t> </a:t>
            </a:r>
            <a:r>
              <a:rPr lang="de-DE" b="1" dirty="0" err="1"/>
              <a:t>people</a:t>
            </a:r>
            <a:r>
              <a:rPr lang="de-DE" b="1" dirty="0"/>
              <a:t> </a:t>
            </a:r>
            <a:r>
              <a:rPr lang="de-DE" b="1" dirty="0" err="1"/>
              <a:t>interact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virtual reality technology change the way that people engage with and understand sacred spaces/objects and their history?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Incorporating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1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can virtual reality be used to enhance the experience of visiting sacred spaces for those who are unable to physically visit them due to distance or accessibility issues?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a VR learning experience differ from the conventional methods when it comes to religious preaching for children?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and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4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de-DE" b="1" dirty="0"/>
              <a:t>hat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ethical</a:t>
            </a:r>
            <a:r>
              <a:rPr lang="de-DE" b="1" dirty="0"/>
              <a:t> </a:t>
            </a:r>
            <a:r>
              <a:rPr lang="de-DE" b="1" dirty="0" err="1"/>
              <a:t>considerations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using</a:t>
            </a:r>
            <a:r>
              <a:rPr lang="de-DE" b="1" dirty="0"/>
              <a:t> virtual </a:t>
            </a:r>
            <a:r>
              <a:rPr lang="de-DE" b="1" dirty="0" err="1"/>
              <a:t>reality</a:t>
            </a:r>
            <a:r>
              <a:rPr lang="de-DE" b="1" dirty="0"/>
              <a:t> in </a:t>
            </a:r>
            <a:r>
              <a:rPr lang="de-DE" b="1" dirty="0" err="1"/>
              <a:t>sacred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, and </a:t>
            </a: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these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addressed</a:t>
            </a:r>
            <a:r>
              <a:rPr lang="de-DE" b="1" dirty="0"/>
              <a:t>?</a:t>
            </a:r>
            <a:endParaRPr lang="en-US" b="1" dirty="0"/>
          </a:p>
          <a:p>
            <a:endParaRPr lang="de-DE" b="1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DCBBA-91A5-9CB8-8028-C4D58BA4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095813"/>
            <a:ext cx="7812360" cy="51287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172B143-1EB8-8895-8D3B-0AD3BDEA4F9D}"/>
              </a:ext>
            </a:extLst>
          </p:cNvPr>
          <p:cNvSpPr/>
          <p:nvPr/>
        </p:nvSpPr>
        <p:spPr bwMode="auto">
          <a:xfrm>
            <a:off x="755576" y="2289600"/>
            <a:ext cx="1584176" cy="115212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683B1-2F14-3277-1E38-7AD57C6E04EE}"/>
              </a:ext>
            </a:extLst>
          </p:cNvPr>
          <p:cNvSpPr/>
          <p:nvPr/>
        </p:nvSpPr>
        <p:spPr bwMode="auto">
          <a:xfrm>
            <a:off x="2617200" y="2088000"/>
            <a:ext cx="2160240" cy="504056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9CFFE8-108E-9957-48F3-DC2B2E693C05}"/>
              </a:ext>
            </a:extLst>
          </p:cNvPr>
          <p:cNvSpPr/>
          <p:nvPr/>
        </p:nvSpPr>
        <p:spPr bwMode="auto">
          <a:xfrm>
            <a:off x="4777440" y="1484784"/>
            <a:ext cx="1378736" cy="11664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CAE513-BEF1-434A-736A-9F6EA19FBF3D}"/>
              </a:ext>
            </a:extLst>
          </p:cNvPr>
          <p:cNvSpPr/>
          <p:nvPr/>
        </p:nvSpPr>
        <p:spPr bwMode="auto">
          <a:xfrm>
            <a:off x="2336400" y="1484784"/>
            <a:ext cx="2440800" cy="36004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B0A33FFA-DB12-3A62-2B04-834DCDDCD15F}"/>
              </a:ext>
            </a:extLst>
          </p:cNvPr>
          <p:cNvSpPr/>
          <p:nvPr/>
        </p:nvSpPr>
        <p:spPr bwMode="auto">
          <a:xfrm>
            <a:off x="3948193" y="2518475"/>
            <a:ext cx="825285" cy="794288"/>
          </a:xfrm>
          <a:custGeom>
            <a:avLst/>
            <a:gdLst>
              <a:gd name="connsiteX0" fmla="*/ 0 w 825285"/>
              <a:gd name="connsiteY0" fmla="*/ 662552 h 794288"/>
              <a:gd name="connsiteX1" fmla="*/ 825285 w 825285"/>
              <a:gd name="connsiteY1" fmla="*/ 0 h 794288"/>
              <a:gd name="connsiteX2" fmla="*/ 825285 w 825285"/>
              <a:gd name="connsiteY2" fmla="*/ 151108 h 794288"/>
              <a:gd name="connsiteX3" fmla="*/ 3875 w 825285"/>
              <a:gd name="connsiteY3" fmla="*/ 794288 h 794288"/>
              <a:gd name="connsiteX4" fmla="*/ 0 w 825285"/>
              <a:gd name="connsiteY4" fmla="*/ 662552 h 79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285" h="794288">
                <a:moveTo>
                  <a:pt x="0" y="662552"/>
                </a:moveTo>
                <a:lnTo>
                  <a:pt x="825285" y="0"/>
                </a:lnTo>
                <a:lnTo>
                  <a:pt x="825285" y="151108"/>
                </a:lnTo>
                <a:lnTo>
                  <a:pt x="3875" y="794288"/>
                </a:lnTo>
                <a:lnTo>
                  <a:pt x="0" y="662552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195144C-707C-DDAE-28FD-4C9DA596DA3F}"/>
              </a:ext>
            </a:extLst>
          </p:cNvPr>
          <p:cNvSpPr/>
          <p:nvPr/>
        </p:nvSpPr>
        <p:spPr bwMode="auto">
          <a:xfrm>
            <a:off x="2627784" y="2924944"/>
            <a:ext cx="1368152" cy="57606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5BCFF-0C9B-B194-46EB-DC48480F5A5C}"/>
              </a:ext>
            </a:extLst>
          </p:cNvPr>
          <p:cNvSpPr/>
          <p:nvPr/>
        </p:nvSpPr>
        <p:spPr bwMode="auto">
          <a:xfrm>
            <a:off x="6156176" y="1916832"/>
            <a:ext cx="2088232" cy="4680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8EDBE78-B5AE-2EC1-FAB6-7935E7BAB54A}"/>
              </a:ext>
            </a:extLst>
          </p:cNvPr>
          <p:cNvSpPr/>
          <p:nvPr/>
        </p:nvSpPr>
        <p:spPr bwMode="auto">
          <a:xfrm>
            <a:off x="4717264" y="2641600"/>
            <a:ext cx="1378736" cy="2750400"/>
          </a:xfrm>
          <a:custGeom>
            <a:avLst/>
            <a:gdLst>
              <a:gd name="connsiteX0" fmla="*/ 655320 w 1315720"/>
              <a:gd name="connsiteY0" fmla="*/ 0 h 2738120"/>
              <a:gd name="connsiteX1" fmla="*/ 1315720 w 1315720"/>
              <a:gd name="connsiteY1" fmla="*/ 411480 h 2738120"/>
              <a:gd name="connsiteX2" fmla="*/ 1310640 w 1315720"/>
              <a:gd name="connsiteY2" fmla="*/ 2738120 h 2738120"/>
              <a:gd name="connsiteX3" fmla="*/ 0 w 1315720"/>
              <a:gd name="connsiteY3" fmla="*/ 2733040 h 2738120"/>
              <a:gd name="connsiteX4" fmla="*/ 10160 w 1315720"/>
              <a:gd name="connsiteY4" fmla="*/ 416560 h 2738120"/>
              <a:gd name="connsiteX5" fmla="*/ 655320 w 1315720"/>
              <a:gd name="connsiteY5" fmla="*/ 0 h 27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5720" h="2738120">
                <a:moveTo>
                  <a:pt x="655320" y="0"/>
                </a:moveTo>
                <a:lnTo>
                  <a:pt x="1315720" y="411480"/>
                </a:lnTo>
                <a:cubicBezTo>
                  <a:pt x="1314027" y="1187027"/>
                  <a:pt x="1312333" y="1962573"/>
                  <a:pt x="1310640" y="2738120"/>
                </a:cubicBezTo>
                <a:lnTo>
                  <a:pt x="0" y="2733040"/>
                </a:lnTo>
                <a:cubicBezTo>
                  <a:pt x="3387" y="1960880"/>
                  <a:pt x="6773" y="1188720"/>
                  <a:pt x="10160" y="416560"/>
                </a:cubicBezTo>
                <a:lnTo>
                  <a:pt x="65532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60FC3FA-C426-12C3-98DF-3DB8C278A1AA}"/>
              </a:ext>
            </a:extLst>
          </p:cNvPr>
          <p:cNvSpPr/>
          <p:nvPr/>
        </p:nvSpPr>
        <p:spPr bwMode="auto">
          <a:xfrm>
            <a:off x="4773478" y="5392000"/>
            <a:ext cx="1322522" cy="77330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F2A64C-64EB-8244-8D02-1F38D3E334A1}"/>
              </a:ext>
            </a:extLst>
          </p:cNvPr>
          <p:cNvSpPr/>
          <p:nvPr/>
        </p:nvSpPr>
        <p:spPr bwMode="auto">
          <a:xfrm>
            <a:off x="6104470" y="3052800"/>
            <a:ext cx="2034000" cy="64807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48D366B-F122-FAF7-91C9-648332883259}"/>
              </a:ext>
            </a:extLst>
          </p:cNvPr>
          <p:cNvSpPr/>
          <p:nvPr/>
        </p:nvSpPr>
        <p:spPr bwMode="auto">
          <a:xfrm>
            <a:off x="6102000" y="4302000"/>
            <a:ext cx="1995922" cy="43204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F55EC9-EE94-31CA-9CB2-01A642575005}"/>
              </a:ext>
            </a:extLst>
          </p:cNvPr>
          <p:cNvSpPr/>
          <p:nvPr/>
        </p:nvSpPr>
        <p:spPr bwMode="auto">
          <a:xfrm>
            <a:off x="6516216" y="4734048"/>
            <a:ext cx="1872208" cy="121523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9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Vorlage_Praesentationen-ZM1">
  <a:themeElements>
    <a:clrScheme name="s-lab Designfarben">
      <a:dk1>
        <a:srgbClr val="0C3161"/>
      </a:dk1>
      <a:lt1>
        <a:srgbClr val="FFFFFF"/>
      </a:lt1>
      <a:dk2>
        <a:srgbClr val="0C3161"/>
      </a:dk2>
      <a:lt2>
        <a:srgbClr val="FFFFFF"/>
      </a:lt2>
      <a:accent1>
        <a:srgbClr val="0C3161"/>
      </a:accent1>
      <a:accent2>
        <a:srgbClr val="C1C1C1"/>
      </a:accent2>
      <a:accent3>
        <a:srgbClr val="FFFFFF"/>
      </a:accent3>
      <a:accent4>
        <a:srgbClr val="E9881B"/>
      </a:accent4>
      <a:accent5>
        <a:srgbClr val="051830"/>
      </a:accent5>
      <a:accent6>
        <a:srgbClr val="FFFFFF"/>
      </a:accent6>
      <a:hlink>
        <a:srgbClr val="0C3161"/>
      </a:hlink>
      <a:folHlink>
        <a:srgbClr val="C1C1C1"/>
      </a:folHlink>
    </a:clrScheme>
    <a:fontScheme name="S-Lab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spAutoFit/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None/>
          <a:tabLst/>
          <a:defRPr dirty="0" smtClean="0"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-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8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9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10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FB7016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E36513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Vorlage_Praesentationen-ZM1</Template>
  <TotalTime>0</TotalTime>
  <Words>724</Words>
  <Application>Microsoft Office PowerPoint</Application>
  <PresentationFormat>Bildschirmpräsentation (4:3)</PresentationFormat>
  <Paragraphs>159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Arial Unicode MS</vt:lpstr>
      <vt:lpstr>Calibri</vt:lpstr>
      <vt:lpstr>Times New Roman</vt:lpstr>
      <vt:lpstr>Vorlage_Praesentationen-ZM1</vt:lpstr>
      <vt:lpstr>Current Progress</vt:lpstr>
      <vt:lpstr>Agenda</vt:lpstr>
      <vt:lpstr>Research Question(s)</vt:lpstr>
      <vt:lpstr>Research Question(s)</vt:lpstr>
      <vt:lpstr>Research Question(s)</vt:lpstr>
      <vt:lpstr>Research Question(s)</vt:lpstr>
      <vt:lpstr>Research Question(s)</vt:lpstr>
      <vt:lpstr>Research Question(s)</vt:lpstr>
      <vt:lpstr>Class Diagram</vt:lpstr>
      <vt:lpstr>Sketches</vt:lpstr>
      <vt:lpstr>Sketches</vt:lpstr>
      <vt:lpstr>Sketches</vt:lpstr>
      <vt:lpstr>Sketches</vt:lpstr>
      <vt:lpstr>Sketches</vt:lpstr>
      <vt:lpstr>Sketches</vt:lpstr>
      <vt:lpstr>Sketches</vt:lpstr>
      <vt:lpstr>Hagia Sophia – Brief Historic</vt:lpstr>
      <vt:lpstr>Hagia Sophia - Architecture</vt:lpstr>
      <vt:lpstr>Hagia Sophia – Important Parts</vt:lpstr>
      <vt:lpstr>Hagia Sophia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Review – Struggles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Development of User Interfaces integrating HCI Patterns</dc:title>
  <dc:creator>Bastian</dc:creator>
  <cp:lastModifiedBy>Ella Vahle</cp:lastModifiedBy>
  <cp:revision>792</cp:revision>
  <cp:lastPrinted>2015-11-30T09:54:05Z</cp:lastPrinted>
  <dcterms:created xsi:type="dcterms:W3CDTF">2015-06-06T14:44:57Z</dcterms:created>
  <dcterms:modified xsi:type="dcterms:W3CDTF">2023-01-17T23:09:01Z</dcterms:modified>
</cp:coreProperties>
</file>